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72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345" y="1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/>
          <a:lstStyle>
            <a:lvl1pPr algn="r">
              <a:defRPr sz="1100"/>
            </a:lvl1pPr>
          </a:lstStyle>
          <a:p>
            <a:fld id="{BFD9DC50-FD13-4FBC-9A7F-59489CDD5A1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457362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345" y="6457362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 anchor="b"/>
          <a:lstStyle>
            <a:lvl1pPr algn="r">
              <a:defRPr sz="1100"/>
            </a:lvl1pPr>
          </a:lstStyle>
          <a:p>
            <a:fld id="{D67D88EC-19E3-4465-AEED-AD4D734E4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30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45" y="1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/>
          <a:lstStyle>
            <a:lvl1pPr algn="r">
              <a:defRPr sz="1100"/>
            </a:lvl1pPr>
          </a:lstStyle>
          <a:p>
            <a:fld id="{3BBD1C8F-B900-4FE2-A155-8D77C7D745D3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1000" y="849313"/>
            <a:ext cx="4084638" cy="2297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09" tIns="45204" rIns="90409" bIns="4520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96" y="3271759"/>
            <a:ext cx="7940854" cy="2676210"/>
          </a:xfrm>
          <a:prstGeom prst="rect">
            <a:avLst/>
          </a:prstGeom>
        </p:spPr>
        <p:txBody>
          <a:bodyPr vert="horz" lIns="90409" tIns="45204" rIns="90409" bIns="4520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57362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45" y="6457362"/>
            <a:ext cx="4301007" cy="340315"/>
          </a:xfrm>
          <a:prstGeom prst="rect">
            <a:avLst/>
          </a:prstGeom>
        </p:spPr>
        <p:txBody>
          <a:bodyPr vert="horz" lIns="90409" tIns="45204" rIns="90409" bIns="45204" rtlCol="0" anchor="b"/>
          <a:lstStyle>
            <a:lvl1pPr algn="r">
              <a:defRPr sz="1100"/>
            </a:lvl1pPr>
          </a:lstStyle>
          <a:p>
            <a:fld id="{ED0337A4-9662-4466-9CCC-2454642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579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041285-1B13-491C-882E-83AF72F220AA}" type="datetime1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34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E714-DD3E-4A46-96D7-44011F7C3CCA}" type="datetime1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81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235C-ED6E-4985-8BEC-1A93DF08E2DA}" type="datetime1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21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B6A52-2E45-4E5F-B1EB-B15A6DA43170}" type="datetime1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24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BAF8-DEE4-40B6-868B-70153040F5AA}" type="datetime1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52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3F93-ABAF-49A7-AA8E-648F4BD7E1DD}" type="datetime1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92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FB72-20F6-4BB7-BA9C-6A6E1CE2A489}" type="datetime1">
              <a:rPr lang="ru-RU" smtClean="0"/>
              <a:t>09.08.2023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13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2DB1-08BA-4159-B1F1-40D380251535}" type="datetime1">
              <a:rPr lang="ru-RU" smtClean="0"/>
              <a:t>09.08.2023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9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077-0E64-4AC5-BB65-E33E81579B1B}" type="datetime1">
              <a:rPr lang="ru-RU" smtClean="0"/>
              <a:t>09.08.2023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72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A61-5F2C-40AA-8EFF-F2EC851B43C1}" type="datetime1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05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D213-E104-4545-9769-B08DD0184C42}" type="datetime1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2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824EB9-1ABA-404B-9CE0-E1E7D93DDB7D}" type="datetime1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76C6D3-1611-4D49-ACBA-65F53A4D200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54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209676" y="175141"/>
            <a:ext cx="9096375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ответственности за оборот контрафактных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немаркированных табачных изделий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1701800"/>
            <a:ext cx="4010025" cy="1060450"/>
          </a:xfrm>
        </p:spPr>
      </p:pic>
      <p:sp>
        <p:nvSpPr>
          <p:cNvPr id="6" name="Текст 5"/>
          <p:cNvSpPr>
            <a:spLocks noGrp="1"/>
          </p:cNvSpPr>
          <p:nvPr>
            <p:ph sz="half" idx="4294967295"/>
          </p:nvPr>
        </p:nvSpPr>
        <p:spPr>
          <a:xfrm>
            <a:off x="5457826" y="895350"/>
            <a:ext cx="6400799" cy="5838825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РФ реализации подлежит только акцизная табачная продукция. Если маркировки нет, товар считается контрафактным или фальсифицированным.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предупреждения незаконной торговли табачной продукцией и табачными изделиями каждая пачка и каждая упаковка табачных изделий подлежат в обязательном порядке маркировке в соответствии с требованиями Федеральный закон от 22.12.2008г. № 268-ФЗ «Технический регламент на табачную продукцию».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условий торговли табачными изделиями может привести к привлечению к уголовной или административной ответственности.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171.1 УК РФ запрещен сбыт немаркированной табачной продукции, подлежащей обязательному акцизу. Законодательством предусмотрено наказание за торговлю сигаретами без акциза в особо крупном размере или группой: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 в размере от 400 до 800 тысяч рублей.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Принудительные работы (на период до 5 лет).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в размере дохода (заработной платы) гражданина за последние 1-3 года.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в размере 1 млн руб. (в размере дохода предпринимателя за 5 лет) и лишение свободы до 6 лет.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законодательства в особо крупном размере предусмотрено наказание в виде штрафа в размере 1 млн руб. (или дохода предпринимателя за 5 лет) и лишения свободы до 6 лет.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Кодексом РФ об административных правонарушениях (ст. 15.12), к административной ответственности привлекаются граждане, совершившие продажу немаркированной продукции в небольшом объеме.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продажу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безакцизной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табачной продукции налагаются следующие санкции: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гражданам, совершившим продажу, – штраф от 2 до 4 тыс. руб. с изъятием предметов правонарушения.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от 5 до 10 тыс. руб. с конфискацией товара (применяется к должностным лицам).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в объеме от 50 до 300 тыс. руб. с изъятием продукции (применяется к юридическим лицам).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табачная продукция вредна для человеческого здоровья. А контрафактная, то есть произведенная в неизвестных условиях, не проходившая сертификационные исследования, может быть особенно опасной.</a:t>
            </a:r>
          </a:p>
          <a:p>
            <a:endParaRPr lang="ru-RU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1209676" y="4629150"/>
            <a:ext cx="4248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7216" y="3215759"/>
            <a:ext cx="4932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закона вы можете сообщить по телефону: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Куйбышевского района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8(86348)31-2-65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Кринично-Лугского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8(86348)35-5-49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348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Интеграл</vt:lpstr>
      <vt:lpstr>Об ответственности за оборот контрафактных и немаркированных табачных изделий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ответственности за оборот контрафактных и немаркированных табачных изделий</dc:title>
  <dc:creator>Cerry</dc:creator>
  <cp:lastModifiedBy>ELENA</cp:lastModifiedBy>
  <cp:revision>6</cp:revision>
  <cp:lastPrinted>2023-08-09T08:12:45Z</cp:lastPrinted>
  <dcterms:created xsi:type="dcterms:W3CDTF">2023-08-08T06:52:36Z</dcterms:created>
  <dcterms:modified xsi:type="dcterms:W3CDTF">2023-08-09T08:15:58Z</dcterms:modified>
</cp:coreProperties>
</file>